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59" r:id="rId3"/>
    <p:sldId id="355" r:id="rId4"/>
    <p:sldId id="356" r:id="rId5"/>
    <p:sldId id="357" r:id="rId6"/>
    <p:sldId id="358" r:id="rId7"/>
    <p:sldId id="342" r:id="rId8"/>
    <p:sldId id="343" r:id="rId9"/>
    <p:sldId id="313" r:id="rId10"/>
    <p:sldId id="361" r:id="rId11"/>
    <p:sldId id="362" r:id="rId12"/>
    <p:sldId id="382" r:id="rId13"/>
    <p:sldId id="383" r:id="rId14"/>
    <p:sldId id="373" r:id="rId15"/>
    <p:sldId id="384" r:id="rId16"/>
    <p:sldId id="385" r:id="rId17"/>
    <p:sldId id="344" r:id="rId18"/>
    <p:sldId id="363" r:id="rId19"/>
    <p:sldId id="366" r:id="rId20"/>
    <p:sldId id="364" r:id="rId21"/>
    <p:sldId id="365" r:id="rId22"/>
    <p:sldId id="368" r:id="rId23"/>
    <p:sldId id="335" r:id="rId24"/>
    <p:sldId id="338" r:id="rId25"/>
    <p:sldId id="340" r:id="rId26"/>
    <p:sldId id="369" r:id="rId27"/>
    <p:sldId id="370" r:id="rId28"/>
    <p:sldId id="346" r:id="rId29"/>
    <p:sldId id="372" r:id="rId30"/>
    <p:sldId id="348" r:id="rId31"/>
    <p:sldId id="375" r:id="rId32"/>
    <p:sldId id="387" r:id="rId33"/>
    <p:sldId id="388" r:id="rId34"/>
    <p:sldId id="389" r:id="rId35"/>
    <p:sldId id="376" r:id="rId36"/>
    <p:sldId id="377" r:id="rId37"/>
    <p:sldId id="349" r:id="rId38"/>
    <p:sldId id="378" r:id="rId39"/>
    <p:sldId id="379" r:id="rId40"/>
    <p:sldId id="380" r:id="rId41"/>
    <p:sldId id="390" r:id="rId42"/>
    <p:sldId id="381" r:id="rId43"/>
    <p:sldId id="28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 varScale="1">
        <p:scale>
          <a:sx n="98" d="100"/>
          <a:sy n="98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305800" cy="1927225"/>
          </a:xfrm>
        </p:spPr>
        <p:txBody>
          <a:bodyPr>
            <a:noAutofit/>
          </a:bodyPr>
          <a:lstStyle/>
          <a:p>
            <a:r>
              <a:rPr lang="en-US" sz="4400" dirty="0"/>
              <a:t>Quantum Many-Body Calculations using Body-Centered Cubic Lattices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Young-Ho Song</a:t>
            </a:r>
          </a:p>
          <a:p>
            <a:r>
              <a:rPr lang="en-US" dirty="0" smtClean="0"/>
              <a:t>(RISP, Institute for Basic Science)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64825" y="63246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en-US" altLang="ko-KR" b="1" baseline="30000" dirty="0" smtClean="0"/>
              <a:t>st</a:t>
            </a:r>
            <a:r>
              <a:rPr lang="en-US" altLang="ko-KR" b="1" dirty="0" smtClean="0"/>
              <a:t> OMEG,   </a:t>
            </a:r>
            <a:r>
              <a:rPr lang="en-US" b="1" dirty="0" smtClean="0">
                <a:solidFill>
                  <a:srgbClr val="00B0F0"/>
                </a:solidFill>
              </a:rPr>
              <a:t>2021.10.02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6" y="1524000"/>
            <a:ext cx="7468247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96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8113233" cy="63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3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8198268" cy="535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86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Low energy constants in lattice 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All LECs(parameters in the Hamiltonian) are fixed in A&lt;=3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(They have to be fixed for given lattice regularization)</a:t>
            </a:r>
          </a:p>
          <a:p>
            <a:r>
              <a:rPr lang="en-US" altLang="ko-KR" dirty="0" smtClean="0"/>
              <a:t>N-P scattering phase shifts, Deuteron binding energy</a:t>
            </a:r>
          </a:p>
          <a:p>
            <a:r>
              <a:rPr lang="en-US" altLang="ko-KR" dirty="0" smtClean="0"/>
              <a:t>Triton binding energy, Triton beta decay.</a:t>
            </a:r>
            <a:endParaRPr lang="en-US" altLang="ko-KR" dirty="0"/>
          </a:p>
          <a:p>
            <a:r>
              <a:rPr lang="en-US" altLang="ko-KR" dirty="0" smtClean="0"/>
              <a:t>Scattering phase shifts on the Lattice: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95766"/>
            <a:ext cx="7924800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2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076396" cy="5790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6322" y="6324600"/>
            <a:ext cx="589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Determine LECs by fitting phase shifts of N-N scattering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33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7" y="1981200"/>
            <a:ext cx="862570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8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Has been successfully applied to </a:t>
            </a:r>
          </a:p>
          <a:p>
            <a:pPr lvl="1"/>
            <a:r>
              <a:rPr lang="en-US" altLang="ko-KR" dirty="0" smtClean="0"/>
              <a:t>Nuclear matter, Cold atom, dilute fermion system</a:t>
            </a:r>
          </a:p>
          <a:p>
            <a:pPr lvl="1"/>
            <a:r>
              <a:rPr lang="en-US" altLang="ko-KR" dirty="0" smtClean="0"/>
              <a:t>Finite nuclei (A&lt;=50) </a:t>
            </a:r>
          </a:p>
          <a:p>
            <a:pPr lvl="1"/>
            <a:r>
              <a:rPr lang="en-US" altLang="ko-KR" dirty="0" smtClean="0"/>
              <a:t>First ab-initio calculation of Hoyle state</a:t>
            </a:r>
          </a:p>
          <a:p>
            <a:pPr lvl="1"/>
            <a:r>
              <a:rPr lang="en-US" altLang="ko-KR" dirty="0" smtClean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</a:t>
            </a:r>
            <a:r>
              <a:rPr lang="en-US" altLang="ko-KR" dirty="0" smtClean="0"/>
              <a:t>and </a:t>
            </a:r>
            <a:r>
              <a:rPr lang="en-US" altLang="ko-KR" baseline="30000" dirty="0" smtClean="0"/>
              <a:t>16</a:t>
            </a:r>
            <a:r>
              <a:rPr lang="en-US" altLang="ko-KR" dirty="0" smtClean="0"/>
              <a:t>O</a:t>
            </a:r>
          </a:p>
          <a:p>
            <a:pPr lvl="1"/>
            <a:r>
              <a:rPr lang="en-US" altLang="ko-KR" dirty="0" smtClean="0"/>
              <a:t>NN scattering, N-D scattering</a:t>
            </a:r>
          </a:p>
          <a:p>
            <a:pPr lvl="1"/>
            <a:r>
              <a:rPr lang="en-US" altLang="ko-KR" dirty="0" smtClean="0"/>
              <a:t>Alpha-alpha scattering</a:t>
            </a:r>
          </a:p>
          <a:p>
            <a:pPr lvl="1"/>
            <a:r>
              <a:rPr lang="en-US" altLang="ko-KR" dirty="0" smtClean="0"/>
              <a:t>radiative capture, fusion </a:t>
            </a:r>
          </a:p>
          <a:p>
            <a:pPr lvl="1"/>
            <a:r>
              <a:rPr lang="en-US" altLang="ko-KR" dirty="0" smtClean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79" y="2872469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492652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00800" y="2477441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The first ab-initio calculation of </a:t>
            </a:r>
          </a:p>
          <a:p>
            <a:r>
              <a:rPr lang="en-US" altLang="ko-KR" sz="1100" dirty="0" smtClean="0"/>
              <a:t>Hoyle state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699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"/>
            <a:ext cx="5982535" cy="1162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05000"/>
            <a:ext cx="3072096" cy="3962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522" y="2057400"/>
            <a:ext cx="2194254" cy="228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656701"/>
            <a:ext cx="2632860" cy="49731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6136"/>
            <a:ext cx="1493649" cy="38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020" y="4596722"/>
            <a:ext cx="196720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Pinhole algorithm</a:t>
            </a:r>
          </a:p>
        </p:txBody>
      </p:sp>
    </p:spTree>
    <p:extLst>
      <p:ext uri="{BB962C8B-B14F-4D97-AF65-F5344CB8AC3E}">
        <p14:creationId xmlns:p14="http://schemas.microsoft.com/office/powerpoint/2010/main" val="209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3400"/>
            <a:ext cx="6849431" cy="14384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532" y="2133600"/>
            <a:ext cx="8028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Changing the range and locality of nuclear force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Quantum phase transition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between a nuclear liquid and a Bose-Einstein condensate of alpha clusters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48348"/>
            <a:ext cx="4267200" cy="3372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3505200"/>
            <a:ext cx="4134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two N-N interaction </a:t>
            </a:r>
          </a:p>
          <a:p>
            <a:r>
              <a:rPr lang="en-US" altLang="ko-KR" dirty="0" smtClean="0"/>
              <a:t>which reproduce phase shifts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Can give very different alpha-alpha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interaction depending the range and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(non)locality of force.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80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Introduction</a:t>
            </a:r>
          </a:p>
          <a:p>
            <a:pPr lvl="1"/>
            <a:r>
              <a:rPr lang="en-US" sz="2800" dirty="0" smtClean="0"/>
              <a:t>Nuclear Lattice Effective Field Theory  </a:t>
            </a:r>
          </a:p>
          <a:p>
            <a:pPr lvl="1"/>
            <a:r>
              <a:rPr lang="en-US" altLang="ko-KR" sz="2800" dirty="0" smtClean="0"/>
              <a:t>BCC lattice</a:t>
            </a:r>
            <a:endParaRPr lang="en-US" altLang="ko-KR" sz="2800" dirty="0"/>
          </a:p>
          <a:p>
            <a:pPr lvl="1"/>
            <a:r>
              <a:rPr lang="en-US" altLang="ko-KR" sz="2800" dirty="0" smtClean="0"/>
              <a:t>Unitary Fermion Gas 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Formalism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More details of NLEFT method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Details of UFG in BCC lattice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Discussion</a:t>
            </a:r>
          </a:p>
          <a:p>
            <a:pPr lvl="1"/>
            <a:endParaRPr lang="en-US" sz="28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5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14600"/>
            <a:ext cx="3508661" cy="5805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95800"/>
            <a:ext cx="3405663" cy="2114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600200"/>
            <a:ext cx="2450649" cy="20068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408" y="3962400"/>
            <a:ext cx="2667000" cy="24409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931" y="3095170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07" y="3645434"/>
            <a:ext cx="1733792" cy="3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57" y="6292572"/>
            <a:ext cx="254428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Pinhole trace algorithm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3124200" cy="3901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19" y="2209800"/>
            <a:ext cx="4146166" cy="25817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4400" y="4876800"/>
            <a:ext cx="423064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determine the location of the critical point </a:t>
            </a:r>
            <a:endParaRPr lang="en-US" altLang="ko-KR" sz="1400" dirty="0" smtClean="0"/>
          </a:p>
          <a:p>
            <a:r>
              <a:rPr lang="en-US" altLang="ko-KR" sz="1400" dirty="0" smtClean="0"/>
              <a:t>and </a:t>
            </a:r>
            <a:r>
              <a:rPr lang="en-US" altLang="ko-KR" sz="1400" dirty="0"/>
              <a:t>the liquid-vapor coexistence </a:t>
            </a:r>
            <a:r>
              <a:rPr lang="en-US" altLang="ko-KR" sz="1400" dirty="0" smtClean="0"/>
              <a:t>line</a:t>
            </a:r>
          </a:p>
          <a:p>
            <a:r>
              <a:rPr lang="en-US" altLang="ko-KR" sz="1400" dirty="0" smtClean="0"/>
              <a:t> </a:t>
            </a:r>
            <a:r>
              <a:rPr lang="en-US" altLang="ko-KR" sz="1400" dirty="0"/>
              <a:t>for symmetric nuclear matter </a:t>
            </a:r>
            <a:endParaRPr lang="en-US" altLang="ko-KR" sz="1400" dirty="0" smtClean="0"/>
          </a:p>
          <a:p>
            <a:r>
              <a:rPr lang="en-US" altLang="ko-KR" sz="1400" dirty="0" smtClean="0"/>
              <a:t>with </a:t>
            </a:r>
            <a:r>
              <a:rPr lang="en-US" altLang="ko-KR" sz="1400" dirty="0"/>
              <a:t>equal numbers of protons and neutrons. 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the </a:t>
            </a:r>
            <a:r>
              <a:rPr lang="en-US" altLang="ko-KR" sz="1400" dirty="0"/>
              <a:t>first </a:t>
            </a:r>
            <a:r>
              <a:rPr lang="en-US" altLang="ko-KR" sz="1400" i="1" dirty="0"/>
              <a:t>ab initio</a:t>
            </a:r>
            <a:r>
              <a:rPr lang="en-US" altLang="ko-KR" sz="1400" dirty="0"/>
              <a:t> study of the density </a:t>
            </a:r>
            <a:endParaRPr lang="en-US" altLang="ko-KR" sz="1400" dirty="0" smtClean="0"/>
          </a:p>
          <a:p>
            <a:r>
              <a:rPr lang="en-US" altLang="ko-KR" sz="1400" dirty="0" smtClean="0"/>
              <a:t>and </a:t>
            </a:r>
            <a:r>
              <a:rPr lang="en-US" altLang="ko-KR" sz="1400" dirty="0"/>
              <a:t>temperature dependence of nuclear clustering.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" y="479732"/>
            <a:ext cx="6286677" cy="138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BCC </a:t>
            </a:r>
            <a:r>
              <a:rPr lang="en-US" altLang="ko-KR" dirty="0" smtClean="0"/>
              <a:t>lattice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Because of convenience, all NLEFT calculation has been done on cubic lattice </a:t>
            </a:r>
          </a:p>
          <a:p>
            <a:r>
              <a:rPr lang="en-US" altLang="ko-KR" dirty="0"/>
              <a:t>Physical result should not depends on the specific lattice</a:t>
            </a:r>
          </a:p>
          <a:p>
            <a:pPr marL="0" indent="0">
              <a:buNone/>
            </a:pPr>
            <a:r>
              <a:rPr lang="en-US" altLang="ko-KR" dirty="0"/>
              <a:t>  structure. (lattice size, spacing, type)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3576935"/>
            <a:ext cx="40062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is constructed as </a:t>
            </a:r>
          </a:p>
          <a:p>
            <a:r>
              <a:rPr lang="en-US" altLang="ko-KR" dirty="0" smtClean="0"/>
              <a:t>Two cubic lattice</a:t>
            </a:r>
          </a:p>
          <a:p>
            <a:r>
              <a:rPr lang="en-US" altLang="ko-KR" dirty="0" smtClean="0"/>
              <a:t>(shifted by (1/2,1/2,1/2) in lattice unit)</a:t>
            </a:r>
          </a:p>
          <a:p>
            <a:endParaRPr lang="en-US" altLang="ko-KR" dirty="0"/>
          </a:p>
          <a:p>
            <a:r>
              <a:rPr lang="en-US" altLang="ko-KR" dirty="0" smtClean="0"/>
              <a:t>Lattice spacing a=1/100 MeV^-1</a:t>
            </a:r>
          </a:p>
          <a:p>
            <a:r>
              <a:rPr lang="en-US" altLang="ko-KR" dirty="0" smtClean="0"/>
              <a:t>Lattice Time step at = 1/1000 MeV^-1</a:t>
            </a:r>
          </a:p>
          <a:p>
            <a:r>
              <a:rPr lang="en-US" altLang="ko-KR" dirty="0" smtClean="0"/>
              <a:t>(For outer region at’=1/200 MeV^-1)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64668"/>
            <a:ext cx="3265356" cy="30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47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 Gas in BCC lattice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Studying the bulk properties of many nucleon system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relation between realistic nuclear interaction and symmetric/asymmetric nuclear matter EOS.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requires very accurate nuclear force which reproduce both few-body system(NN scattering, binding energies)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And infinite nuclear matter (nuclear matter saturation )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92" y="4114800"/>
            <a:ext cx="319156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Gas in BCC lattice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Physically Interesting multi-fermion system which is easier to approach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 Unitary limit fermion system: a strongly coupled conformal system. </a:t>
                </a: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: Unitary limit </a:t>
                </a: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largest possible scattering amplitude </a:t>
                </a: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Infinite </a:t>
                </a:r>
                <a:r>
                  <a:rPr lang="en-US" altLang="ko-KR" dirty="0">
                    <a:sym typeface="Wingdings" panose="05000000000000000000" pitchFamily="2" charset="2"/>
                  </a:rPr>
                  <a:t>scattering length. 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 smtClean="0">
                    <a:sym typeface="Wingdings" panose="05000000000000000000" pitchFamily="2" charset="2"/>
                  </a:rPr>
                  <a:t>Zero </a:t>
                </a:r>
                <a:r>
                  <a:rPr lang="en-US" altLang="ko-KR" dirty="0">
                    <a:sym typeface="Wingdings" panose="05000000000000000000" pitchFamily="2" charset="2"/>
                  </a:rPr>
                  <a:t>effective range. </a:t>
                </a:r>
              </a:p>
              <a:p>
                <a:pPr marL="0" indent="0">
                  <a:buNone/>
                </a:pPr>
                <a:r>
                  <a:rPr lang="en-US" altLang="ko-KR" sz="2000" dirty="0">
                    <a:sym typeface="Wingdings" panose="05000000000000000000" pitchFamily="2" charset="2"/>
                  </a:rPr>
                  <a:t>    ( Realistic nuclear force </a:t>
                </a:r>
                <a:r>
                  <a:rPr lang="en-US" altLang="ko-KR" sz="2000" dirty="0" smtClean="0">
                    <a:sym typeface="Wingdings" panose="05000000000000000000" pitchFamily="2" charset="2"/>
                  </a:rPr>
                  <a:t>is </a:t>
                </a:r>
                <a:r>
                  <a:rPr lang="en-US" altLang="ko-KR" sz="2000" dirty="0">
                    <a:sym typeface="Wingdings" panose="05000000000000000000" pitchFamily="2" charset="2"/>
                  </a:rPr>
                  <a:t>close to unitary limit</a:t>
                </a:r>
                <a:r>
                  <a:rPr lang="en-US" altLang="ko-KR" sz="2000" dirty="0" smtClean="0">
                    <a:sym typeface="Wingdings" panose="05000000000000000000" pitchFamily="2" charset="2"/>
                  </a:rPr>
                  <a:t>.) </a:t>
                </a:r>
              </a:p>
              <a:p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1625" r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76600"/>
            <a:ext cx="670653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7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Fermion Gas in BCC lattice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3499925"/>
            <a:ext cx="4683215" cy="16670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2133600" cy="17761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1488767"/>
            <a:ext cx="1828800" cy="15712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83513" y="1488767"/>
            <a:ext cx="2864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Universality</a:t>
            </a:r>
            <a:r>
              <a:rPr lang="en-US" altLang="ko-KR" dirty="0" smtClean="0"/>
              <a:t> of unitary limit</a:t>
            </a:r>
          </a:p>
          <a:p>
            <a:r>
              <a:rPr lang="en-US" altLang="ko-KR" dirty="0" smtClean="0"/>
              <a:t>Of many fermion system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Bertsch</a:t>
            </a:r>
            <a:r>
              <a:rPr lang="en-US" altLang="ko-KR" dirty="0" smtClean="0">
                <a:sym typeface="Wingdings" panose="05000000000000000000" pitchFamily="2" charset="2"/>
              </a:rPr>
              <a:t> Parameter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38800" y="3499925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Experiment in</a:t>
            </a:r>
          </a:p>
          <a:p>
            <a:r>
              <a:rPr lang="en-US" altLang="ko-KR" dirty="0" err="1" smtClean="0"/>
              <a:t>Ultracold</a:t>
            </a:r>
            <a:r>
              <a:rPr lang="en-US" altLang="ko-KR" dirty="0" smtClean="0"/>
              <a:t> trapped atoms</a:t>
            </a:r>
          </a:p>
          <a:p>
            <a:r>
              <a:rPr lang="en-US" altLang="ko-KR" dirty="0" smtClean="0"/>
              <a:t>(</a:t>
            </a:r>
            <a:r>
              <a:rPr lang="en-US" altLang="ko-KR" dirty="0"/>
              <a:t>M. J. H. </a:t>
            </a:r>
            <a:r>
              <a:rPr lang="en-US" altLang="ko-KR" dirty="0" smtClean="0"/>
              <a:t>Ku et al, </a:t>
            </a:r>
            <a:r>
              <a:rPr lang="en-US" altLang="ko-KR" dirty="0"/>
              <a:t>Science 335, 563-567 (2012</a:t>
            </a:r>
            <a:r>
              <a:rPr lang="en-US" altLang="ko-KR" dirty="0" smtClean="0"/>
              <a:t>).)</a:t>
            </a:r>
          </a:p>
          <a:p>
            <a:r>
              <a:rPr lang="en-US" altLang="ko-KR" dirty="0" err="1" smtClean="0"/>
              <a:t>Bertch</a:t>
            </a:r>
            <a:r>
              <a:rPr lang="en-US" altLang="ko-KR" dirty="0" smtClean="0"/>
              <a:t> parameter ~ 0.376(4)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7751" y="5455142"/>
            <a:ext cx="5720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Many theoretical calculation exists including NLEFT.</a:t>
            </a:r>
          </a:p>
          <a:p>
            <a:r>
              <a:rPr lang="en-US" altLang="ko-KR" dirty="0" smtClean="0"/>
              <a:t>Previous NLEFT calculation was done in cubic lattice. </a:t>
            </a:r>
          </a:p>
          <a:p>
            <a:r>
              <a:rPr lang="en-US" altLang="ko-KR" dirty="0" smtClean="0"/>
              <a:t>Here we applied NLEFT in BCC lattice 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70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4584785" cy="16764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81600" y="1219200"/>
            <a:ext cx="335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(M. J. H. Ku et al, Science 335, 563-567 (2012).)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2200"/>
            <a:ext cx="6177982" cy="38627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224999"/>
            <a:ext cx="670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Chemical potential</a:t>
            </a:r>
            <a:r>
              <a:rPr lang="en-US" altLang="ko-KR" dirty="0" smtClean="0"/>
              <a:t>, energy, </a:t>
            </a:r>
            <a:r>
              <a:rPr lang="en-US" altLang="ko-KR" dirty="0" smtClean="0">
                <a:solidFill>
                  <a:srgbClr val="00B050"/>
                </a:solidFill>
              </a:rPr>
              <a:t>free energy </a:t>
            </a:r>
            <a:r>
              <a:rPr lang="en-US" altLang="ko-KR" dirty="0" smtClean="0"/>
              <a:t>and Entropy per particle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054693" y="4724400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Bertch</a:t>
            </a:r>
            <a:r>
              <a:rPr lang="en-US" altLang="ko-KR" dirty="0"/>
              <a:t> parameter ~ 0.376(4)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636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533400"/>
            <a:ext cx="3429000" cy="2015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57" y="1848271"/>
            <a:ext cx="2362200" cy="1400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3" y="3463046"/>
            <a:ext cx="5756324" cy="2328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6096000"/>
            <a:ext cx="8258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Simple scaling behavior of nuclear reactions </a:t>
            </a:r>
          </a:p>
          <a:p>
            <a:r>
              <a:rPr lang="en-US" altLang="ko-KR" sz="1600" dirty="0" smtClean="0"/>
              <a:t>involving emission of several loosely bound neutrons  (approximate conformal symmetry)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288104" y="5230025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Fig. from </a:t>
            </a:r>
          </a:p>
          <a:p>
            <a:r>
              <a:rPr lang="en-US" altLang="ko-KR" sz="1200" dirty="0" err="1" smtClean="0"/>
              <a:t>arXiv</a:t>
            </a:r>
            <a:r>
              <a:rPr lang="en-US" altLang="ko-KR" sz="1200" dirty="0" smtClean="0"/>
              <a:t>: 2109.06924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1" y="2667282"/>
            <a:ext cx="3200400" cy="7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01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40213"/>
            <a:ext cx="1905000" cy="18018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19600" y="1425470"/>
            <a:ext cx="40062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is constructed as </a:t>
            </a:r>
          </a:p>
          <a:p>
            <a:r>
              <a:rPr lang="en-US" altLang="ko-KR" dirty="0" smtClean="0"/>
              <a:t>Two cubic lattice</a:t>
            </a:r>
          </a:p>
          <a:p>
            <a:r>
              <a:rPr lang="en-US" altLang="ko-KR" dirty="0" smtClean="0"/>
              <a:t>(shifted by (1/2,1/2,1/2) in lattice unit)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 L^3 lattice points </a:t>
            </a:r>
          </a:p>
          <a:p>
            <a:endParaRPr lang="en-US" altLang="ko-KR" dirty="0"/>
          </a:p>
          <a:p>
            <a:r>
              <a:rPr lang="en-US" altLang="ko-KR" dirty="0" smtClean="0"/>
              <a:t>Lattice spacing a=1/100 MeV^-1</a:t>
            </a:r>
          </a:p>
          <a:p>
            <a:r>
              <a:rPr lang="en-US" altLang="ko-KR" dirty="0" smtClean="0"/>
              <a:t>Lattice Time step at = 1/1000 MeV^-1</a:t>
            </a:r>
          </a:p>
          <a:p>
            <a:r>
              <a:rPr lang="en-US" altLang="ko-KR" dirty="0" smtClean="0"/>
              <a:t>(For outer region at’=1/200 MeV^-1)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56795"/>
            <a:ext cx="2257740" cy="87642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4267201"/>
            <a:ext cx="4419600" cy="11574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11" y="5779035"/>
            <a:ext cx="1848255" cy="61244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825877"/>
            <a:ext cx="3229821" cy="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2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19136"/>
            <a:ext cx="4419600" cy="11574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88" y="3429000"/>
            <a:ext cx="2514600" cy="7269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3400732"/>
            <a:ext cx="4980561" cy="14376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5562600"/>
            <a:ext cx="547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Our choice is valid up to O(p^6) : f(p) = p^2 +O(p^6)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569" y="6104931"/>
            <a:ext cx="3229821" cy="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41145" cy="60604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5005" y="6409145"/>
            <a:ext cx="661399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each scale, there are effective </a:t>
            </a:r>
            <a:r>
              <a:rPr lang="en-US" altLang="ko-KR" dirty="0" err="1" smtClean="0"/>
              <a:t>d.o.f</a:t>
            </a:r>
            <a:r>
              <a:rPr lang="en-US" altLang="ko-KR" dirty="0" smtClean="0"/>
              <a:t>. and effective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Unitary limit Hamiltonian in BCC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2524477" cy="6858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00200"/>
            <a:ext cx="2924583" cy="150516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0208"/>
            <a:ext cx="3439090" cy="25166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6200" y="3623359"/>
            <a:ext cx="403187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1S0 NN scattering phase shift is fitted</a:t>
            </a:r>
          </a:p>
          <a:p>
            <a:r>
              <a:rPr lang="en-US" altLang="ko-KR" dirty="0" smtClean="0"/>
              <a:t>For unitary limit .</a:t>
            </a:r>
          </a:p>
          <a:p>
            <a:endParaRPr lang="en-US" altLang="ko-KR" dirty="0"/>
          </a:p>
          <a:p>
            <a:r>
              <a:rPr lang="en-US" altLang="ko-KR" dirty="0" smtClean="0"/>
              <a:t>C0= -0.7449172 [</a:t>
            </a:r>
            <a:r>
              <a:rPr lang="en-US" altLang="ko-KR" dirty="0" err="1" smtClean="0"/>
              <a:t>l.u</a:t>
            </a:r>
            <a:r>
              <a:rPr lang="en-US" altLang="ko-KR" dirty="0" smtClean="0"/>
              <a:t>.]</a:t>
            </a:r>
          </a:p>
          <a:p>
            <a:r>
              <a:rPr lang="en-US" altLang="ko-KR" dirty="0" err="1" smtClean="0"/>
              <a:t>sNL</a:t>
            </a:r>
            <a:r>
              <a:rPr lang="en-US" altLang="ko-KR" dirty="0" smtClean="0"/>
              <a:t> = - 0.0009533729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en-US" altLang="ko-KR" dirty="0" smtClean="0">
                <a:sym typeface="Wingdings" panose="05000000000000000000" pitchFamily="2" charset="2"/>
              </a:rPr>
              <a:t>0 = 125658 </a:t>
            </a:r>
            <a:r>
              <a:rPr lang="en-US" altLang="ko-KR" dirty="0" err="1" smtClean="0">
                <a:sym typeface="Wingdings" panose="05000000000000000000" pitchFamily="2" charset="2"/>
              </a:rPr>
              <a:t>fm</a:t>
            </a:r>
            <a:r>
              <a:rPr lang="en-US" altLang="ko-KR" dirty="0" smtClean="0">
                <a:sym typeface="Wingdings" panose="05000000000000000000" pitchFamily="2" charset="2"/>
              </a:rPr>
              <a:t>, r0 = 0.110 </a:t>
            </a:r>
            <a:r>
              <a:rPr lang="en-US" altLang="ko-KR" dirty="0" err="1" smtClean="0">
                <a:sym typeface="Wingdings" panose="05000000000000000000" pitchFamily="2" charset="2"/>
              </a:rPr>
              <a:t>fm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Spherical Wall Method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05600" y="175260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Non-local smeared</a:t>
            </a:r>
          </a:p>
          <a:p>
            <a:r>
              <a:rPr lang="en-US" altLang="ko-KR" dirty="0" smtClean="0"/>
              <a:t>Contact interaction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25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056" y="1704975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03" y="2945824"/>
            <a:ext cx="4335094" cy="353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07748"/>
            <a:ext cx="4083862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5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02" y="1447800"/>
            <a:ext cx="6754168" cy="114316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Matrix Formalism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15200" y="159127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Grassman</a:t>
            </a:r>
            <a:endParaRPr lang="en-US" altLang="ko-KR" dirty="0" smtClean="0"/>
          </a:p>
          <a:p>
            <a:r>
              <a:rPr lang="en-US" altLang="ko-KR" dirty="0" smtClean="0"/>
              <a:t>Number </a:t>
            </a:r>
          </a:p>
          <a:p>
            <a:r>
              <a:rPr lang="en-US" altLang="ko-KR" dirty="0" smtClean="0"/>
              <a:t>integral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88" y="2565020"/>
            <a:ext cx="6782747" cy="18481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578200"/>
            <a:ext cx="4448796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442573"/>
            <a:ext cx="1962424" cy="514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915" y="5454148"/>
            <a:ext cx="5944430" cy="638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6000769"/>
            <a:ext cx="2210108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91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5772956" cy="638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34247"/>
            <a:ext cx="1390844" cy="504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415141"/>
            <a:ext cx="3219899" cy="724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449325"/>
            <a:ext cx="3934374" cy="5715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325" y="3092930"/>
            <a:ext cx="4706007" cy="476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733800"/>
            <a:ext cx="6868484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99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400"/>
            <a:ext cx="3686689" cy="6477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85" y="1295400"/>
            <a:ext cx="6592220" cy="581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83" y="2133600"/>
            <a:ext cx="6735115" cy="2448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41" y="4724400"/>
            <a:ext cx="3439005" cy="55252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913403" y="55626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5419460"/>
            <a:ext cx="448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Monte Carlo integration </a:t>
            </a:r>
          </a:p>
          <a:p>
            <a:r>
              <a:rPr lang="en-US" altLang="ko-KR" dirty="0" smtClean="0"/>
              <a:t>By importance sampling of auxiliary fields </a:t>
            </a:r>
          </a:p>
        </p:txBody>
      </p:sp>
    </p:spTree>
    <p:extLst>
      <p:ext uri="{BB962C8B-B14F-4D97-AF65-F5344CB8AC3E}">
        <p14:creationId xmlns:p14="http://schemas.microsoft.com/office/powerpoint/2010/main" val="116954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984519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6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4563112" cy="743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289" y="1447800"/>
            <a:ext cx="680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Outer region uses 1.6 stronger interaction for faster convergence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96" y="3342706"/>
            <a:ext cx="4038600" cy="864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224890"/>
            <a:ext cx="2590800" cy="7916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60" y="1981792"/>
            <a:ext cx="7162800" cy="995970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94" y="3810000"/>
            <a:ext cx="3211072" cy="26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968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N=66 neutrons (33 spin up, 33 spin down)</a:t>
            </a:r>
          </a:p>
          <a:p>
            <a:r>
              <a:rPr lang="en-US" altLang="ko-KR" dirty="0" smtClean="0"/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90800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10005"/>
            <a:ext cx="3801005" cy="10193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55" y="3790392"/>
            <a:ext cx="3715417" cy="8585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3409777"/>
            <a:ext cx="685896" cy="5525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76255"/>
            <a:ext cx="5115639" cy="10860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5562600"/>
            <a:ext cx="1857634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77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2638793" cy="8192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4310"/>
            <a:ext cx="3915321" cy="1209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21" y="1752600"/>
            <a:ext cx="2486372" cy="9526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4" y="4191000"/>
            <a:ext cx="4229690" cy="914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085" y="3593068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Infinite Euclidian time extrapolation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2032" y="5272079"/>
            <a:ext cx="711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performed Simultaneous fits using asymptotic form , if available,</a:t>
            </a:r>
          </a:p>
          <a:p>
            <a:r>
              <a:rPr lang="en-US" altLang="ko-KR" dirty="0" smtClean="0"/>
              <a:t>With different Lt’ results.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204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8496300" cy="2957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3602960"/>
            <a:ext cx="8420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7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57200"/>
            <a:ext cx="8241145" cy="606041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8001000" y="2895600"/>
            <a:ext cx="457200" cy="3276600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38113" y="4268926"/>
            <a:ext cx="729687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Ab initio</a:t>
            </a:r>
          </a:p>
          <a:p>
            <a:r>
              <a:rPr lang="en-US" altLang="ko-KR" sz="1200" dirty="0" smtClean="0"/>
              <a:t>Nuclear</a:t>
            </a:r>
          </a:p>
          <a:p>
            <a:r>
              <a:rPr lang="en-US" altLang="ko-KR" sz="1200" dirty="0" smtClean="0"/>
              <a:t>Theory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0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609600"/>
            <a:ext cx="8001000" cy="26709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741904"/>
            <a:ext cx="2741877" cy="30374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19" y="3761359"/>
            <a:ext cx="3837981" cy="25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8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57600"/>
            <a:ext cx="3972479" cy="26292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05400" y="9906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cubic lattice results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29878" y="41910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results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76800" y="205740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000000"/>
                </a:solidFill>
                <a:latin typeface="Times-Roman"/>
              </a:rPr>
              <a:t>He </a:t>
            </a:r>
            <a:r>
              <a:rPr lang="en-US" altLang="ko-KR" sz="1600" i="1" dirty="0">
                <a:solidFill>
                  <a:srgbClr val="000000"/>
                </a:solidFill>
                <a:latin typeface="Times-Italic"/>
              </a:rPr>
              <a:t>et al.</a:t>
            </a:r>
            <a:r>
              <a:rPr lang="en-US" altLang="ko-KR" sz="1600" dirty="0">
                <a:solidFill>
                  <a:srgbClr val="000000"/>
                </a:solidFill>
                <a:latin typeface="Times-Roman"/>
              </a:rPr>
              <a:t>, </a:t>
            </a:r>
            <a:r>
              <a:rPr lang="en-US" altLang="ko-KR" sz="1600" dirty="0">
                <a:solidFill>
                  <a:srgbClr val="0000FF"/>
                </a:solidFill>
                <a:latin typeface="Times-Roman"/>
              </a:rPr>
              <a:t>Phys. Rev. A </a:t>
            </a:r>
            <a:r>
              <a:rPr lang="en-US" altLang="ko-KR" sz="1600" b="1" dirty="0">
                <a:solidFill>
                  <a:srgbClr val="0000FF"/>
                </a:solidFill>
                <a:latin typeface="Times-Bold"/>
              </a:rPr>
              <a:t>101</a:t>
            </a:r>
            <a:r>
              <a:rPr lang="en-US" altLang="ko-KR" sz="1600" dirty="0">
                <a:solidFill>
                  <a:srgbClr val="0000FF"/>
                </a:solidFill>
                <a:latin typeface="Times-Roman"/>
              </a:rPr>
              <a:t>, 063615 (2020</a:t>
            </a:r>
            <a:r>
              <a:rPr lang="en-US" altLang="ko-KR" sz="1600" dirty="0" smtClean="0">
                <a:solidFill>
                  <a:srgbClr val="0000FF"/>
                </a:solidFill>
                <a:latin typeface="Times-Roman"/>
              </a:rPr>
              <a:t>)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09" y="609600"/>
            <a:ext cx="4140249" cy="2514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5486400"/>
            <a:ext cx="2867425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85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609600"/>
            <a:ext cx="3991532" cy="8764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58460"/>
            <a:ext cx="5852281" cy="3905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0" y="5464681"/>
            <a:ext cx="1982323" cy="5185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62" y="5516012"/>
            <a:ext cx="2235570" cy="41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62" y="6183641"/>
            <a:ext cx="4925438" cy="419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7400" y="62336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Cubic lattice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7400" y="55626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BCC lattice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59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We confirm the regularization independence of NLEFT calculation for Unitary Fermi Gas. </a:t>
            </a:r>
          </a:p>
          <a:p>
            <a:r>
              <a:rPr lang="en-US" altLang="ko-KR" dirty="0" err="1" smtClean="0"/>
              <a:t>Bertsch</a:t>
            </a:r>
            <a:r>
              <a:rPr lang="en-US" altLang="ko-KR" dirty="0" smtClean="0"/>
              <a:t> parameter of UFG estimated 0.369(2) </a:t>
            </a:r>
            <a:r>
              <a:rPr lang="en-US" altLang="ko-KR" dirty="0"/>
              <a:t>,</a:t>
            </a:r>
            <a:r>
              <a:rPr lang="en-US" altLang="ko-KR" dirty="0" smtClean="0"/>
              <a:t> 0.371(2)</a:t>
            </a:r>
          </a:p>
          <a:p>
            <a:r>
              <a:rPr lang="en-US" altLang="ko-KR" dirty="0" smtClean="0"/>
              <a:t>Consistent with Previous Cubic Lattice Calculation:</a:t>
            </a:r>
          </a:p>
          <a:p>
            <a:pPr marL="0" indent="0">
              <a:buNone/>
            </a:pPr>
            <a:r>
              <a:rPr lang="en-US" altLang="ko-KR" dirty="0"/>
              <a:t>   [He et al., Phys. Rev. A 101, 063615 (2020)].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0.369(2), 0.372(2).</a:t>
            </a:r>
          </a:p>
          <a:p>
            <a:r>
              <a:rPr lang="en-US" altLang="ko-KR" dirty="0" smtClean="0"/>
              <a:t>Good agreement with other theoretical calculations</a:t>
            </a:r>
            <a:endParaRPr lang="en-US" altLang="ko-KR" dirty="0"/>
          </a:p>
          <a:p>
            <a:r>
              <a:rPr lang="en-US" altLang="ko-KR" dirty="0" smtClean="0"/>
              <a:t>Good agreement with the </a:t>
            </a:r>
            <a:r>
              <a:rPr lang="en-US" altLang="ko-KR" dirty="0"/>
              <a:t>experimental measurement </a:t>
            </a:r>
            <a:r>
              <a:rPr lang="en-US" altLang="ko-KR" dirty="0" smtClean="0"/>
              <a:t>0.376(4).</a:t>
            </a:r>
          </a:p>
          <a:p>
            <a:r>
              <a:rPr lang="en-US" altLang="ko-KR" dirty="0" smtClean="0"/>
              <a:t>BCC lattice calculation shows faster convergence between </a:t>
            </a:r>
            <a:r>
              <a:rPr lang="en-US" altLang="ko-KR" dirty="0" err="1" smtClean="0"/>
              <a:t>beta^few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beta^therm</a:t>
            </a:r>
            <a:r>
              <a:rPr lang="en-US" altLang="ko-KR" dirty="0" smtClean="0"/>
              <a:t>. BCC lattice requires larger number of lattice points for the same lattice size. However, for the similar number of lattice points, computational cost is similar for BCC and cubic lattice. </a:t>
            </a:r>
          </a:p>
          <a:p>
            <a:r>
              <a:rPr lang="en-US" altLang="ko-KR" dirty="0" smtClean="0"/>
              <a:t>Plan for nuclear system with realistic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4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5257800"/>
          </a:xfrm>
        </p:spPr>
        <p:txBody>
          <a:bodyPr>
            <a:normAutofit lnSpcReduction="10000"/>
          </a:bodyPr>
          <a:lstStyle/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can mean many different things. </a:t>
            </a:r>
          </a:p>
          <a:p>
            <a:r>
              <a:rPr lang="en-US" altLang="ko-KR" i="1" dirty="0" smtClean="0"/>
              <a:t>ab-initio</a:t>
            </a:r>
            <a:r>
              <a:rPr lang="en-US" altLang="ko-KR" dirty="0" smtClean="0"/>
              <a:t> in my definition</a:t>
            </a:r>
          </a:p>
          <a:p>
            <a:pPr marL="274320" lvl="1" indent="0">
              <a:buNone/>
            </a:pPr>
            <a:r>
              <a:rPr lang="en-US" altLang="ko-KR" dirty="0" smtClean="0"/>
              <a:t>(1) nucleon degrees of freedom</a:t>
            </a:r>
          </a:p>
          <a:p>
            <a:pPr marL="274320" lvl="1" indent="0">
              <a:buNone/>
            </a:pPr>
            <a:r>
              <a:rPr lang="en-US" altLang="ko-KR" dirty="0" smtClean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Goal: predict nuclear phenomena (without parameter fitting) from fundamental nuclear interaction. </a:t>
            </a:r>
          </a:p>
          <a:p>
            <a:pPr marL="0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rare isotopes, dripline,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r-process, 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extreme conditions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4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Non-perturbative many-body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Nuclear many body problem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Requires Non-perturbative method.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Ab-initio nuclear many body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Greens function Monte Carlo(GFMC)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No-core shell model(NCSM)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Coupled Cluster (CC)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IM-SRG, VS-SRG </a:t>
            </a:r>
          </a:p>
          <a:p>
            <a:pPr lvl="2"/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Nuclear Lattice Effective Field Theory(NLEFT)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With recent progress in ab-initio methods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Binding energies for wide range of nuclei 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Some reaction calculation in light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0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24075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409825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94" y="3228975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01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NLEFT is not a molecular dynamics</a:t>
            </a:r>
          </a:p>
          <a:p>
            <a:pPr marL="0" indent="0">
              <a:buNone/>
            </a:pPr>
            <a:r>
              <a:rPr lang="en-US" altLang="ko-KR" sz="3200" dirty="0">
                <a:sym typeface="Wingdings" panose="05000000000000000000" pitchFamily="2" charset="2"/>
              </a:rPr>
              <a:t> </a:t>
            </a:r>
            <a:r>
              <a:rPr lang="en-US" altLang="ko-KR" sz="3200" dirty="0" smtClean="0">
                <a:sym typeface="Wingdings" panose="05000000000000000000" pitchFamily="2" charset="2"/>
              </a:rPr>
              <a:t>  fully quantum mechanical.</a:t>
            </a:r>
            <a:endParaRPr lang="en-US" altLang="ko-KR" sz="3200" dirty="0"/>
          </a:p>
          <a:p>
            <a:r>
              <a:rPr lang="en-US" altLang="ko-KR" sz="3200" dirty="0" smtClean="0"/>
              <a:t>NLEFT </a:t>
            </a:r>
            <a:r>
              <a:rPr lang="en-US" altLang="ko-KR" sz="3200" dirty="0">
                <a:solidFill>
                  <a:srgbClr val="FF0000"/>
                </a:solidFill>
              </a:rPr>
              <a:t>does not require truncated basis expansions</a:t>
            </a:r>
            <a:r>
              <a:rPr lang="en-US" altLang="ko-KR" sz="3200" dirty="0"/>
              <a:t>, many-body perturbation theory, or any </a:t>
            </a:r>
            <a:r>
              <a:rPr lang="en-US" altLang="ko-KR" sz="3200" dirty="0" smtClean="0"/>
              <a:t>constraints </a:t>
            </a:r>
            <a:r>
              <a:rPr lang="en-US" altLang="ko-KR" sz="3200" dirty="0"/>
              <a:t>on the nuclear wave function</a:t>
            </a:r>
            <a:r>
              <a:rPr lang="en-US" altLang="ko-KR" sz="3200" dirty="0" smtClean="0"/>
              <a:t>. Regularization/Truncation is in the lattice spacing.</a:t>
            </a:r>
            <a:endParaRPr lang="en-US" altLang="ko-KR" sz="3200" dirty="0"/>
          </a:p>
          <a:p>
            <a:r>
              <a:rPr lang="en-US" altLang="ko-KR" sz="3200" dirty="0">
                <a:solidFill>
                  <a:srgbClr val="FF0000"/>
                </a:solidFill>
              </a:rPr>
              <a:t>Alpha clustering emerges </a:t>
            </a:r>
            <a:r>
              <a:rPr lang="en-US" altLang="ko-KR" sz="3200" dirty="0" smtClean="0">
                <a:solidFill>
                  <a:srgbClr val="FF0000"/>
                </a:solidFill>
              </a:rPr>
              <a:t>naturally.</a:t>
            </a:r>
            <a:r>
              <a:rPr lang="en-US" altLang="ko-KR" sz="3200" dirty="0" smtClean="0"/>
              <a:t> </a:t>
            </a:r>
            <a:endParaRPr lang="en-US" altLang="ko-KR" sz="3200" dirty="0"/>
          </a:p>
          <a:p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0190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0008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7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10055</TotalTime>
  <Words>1108</Words>
  <Application>Microsoft Office PowerPoint</Application>
  <PresentationFormat>화면 슬라이드 쇼(4:3)</PresentationFormat>
  <Paragraphs>185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Times-Bold</vt:lpstr>
      <vt:lpstr>Times-Italic</vt:lpstr>
      <vt:lpstr>Times-Roman</vt:lpstr>
      <vt:lpstr>돋움</vt:lpstr>
      <vt:lpstr>Arial</vt:lpstr>
      <vt:lpstr>Cambria Math</vt:lpstr>
      <vt:lpstr>Wingdings</vt:lpstr>
      <vt:lpstr>Clarity</vt:lpstr>
      <vt:lpstr>Quantum Many-Body Calculations using Body-Centered Cubic Lattices</vt:lpstr>
      <vt:lpstr>Outline</vt:lpstr>
      <vt:lpstr>PowerPoint 프레젠테이션</vt:lpstr>
      <vt:lpstr>PowerPoint 프레젠테이션</vt:lpstr>
      <vt:lpstr>Ab-initio method</vt:lpstr>
      <vt:lpstr>Non-perturbative many-body problem</vt:lpstr>
      <vt:lpstr>Nuclear Lattice Effective Field Theory</vt:lpstr>
      <vt:lpstr>Characters of NLEFT</vt:lpstr>
      <vt:lpstr>Path integral</vt:lpstr>
      <vt:lpstr>Chiral Effective Field Theory</vt:lpstr>
      <vt:lpstr>Chiral Effective Field Theory</vt:lpstr>
      <vt:lpstr>PowerPoint 프레젠테이션</vt:lpstr>
      <vt:lpstr>PowerPoint 프레젠테이션</vt:lpstr>
      <vt:lpstr>Low energy constants in lattice EFT</vt:lpstr>
      <vt:lpstr>PowerPoint 프레젠테이션</vt:lpstr>
      <vt:lpstr>PowerPoint 프레젠테이션</vt:lpstr>
      <vt:lpstr>Applications of NLEFT</vt:lpstr>
      <vt:lpstr>PowerPoint 프레젠테이션</vt:lpstr>
      <vt:lpstr>PowerPoint 프레젠테이션</vt:lpstr>
      <vt:lpstr>PowerPoint 프레젠테이션</vt:lpstr>
      <vt:lpstr>PowerPoint 프레젠테이션</vt:lpstr>
      <vt:lpstr>BCC lattice</vt:lpstr>
      <vt:lpstr>Unitary Fermi Gas in BCC lattice</vt:lpstr>
      <vt:lpstr>Unitary Fermion Gas in BCC lattice</vt:lpstr>
      <vt:lpstr>Unitary Fermion Gas in BCC lattice</vt:lpstr>
      <vt:lpstr>PowerPoint 프레젠테이션</vt:lpstr>
      <vt:lpstr>PowerPoint 프레젠테이션</vt:lpstr>
      <vt:lpstr>Unitary limit Hamiltonian in BCC</vt:lpstr>
      <vt:lpstr>Unitary limit Hamiltonian in BCC</vt:lpstr>
      <vt:lpstr>Unitary limit Hamiltonian in BCC</vt:lpstr>
      <vt:lpstr>Auxiliary Field Monte Carlo </vt:lpstr>
      <vt:lpstr>Transfer Matrix Formalism</vt:lpstr>
      <vt:lpstr>PowerPoint 프레젠테이션</vt:lpstr>
      <vt:lpstr>PowerPoint 프레젠테이션</vt:lpstr>
      <vt:lpstr>PowerPoint 프레젠테이션</vt:lpstr>
      <vt:lpstr>PowerPoint 프레젠테이션</vt:lpstr>
      <vt:lpstr>Results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dipole moments  of A=3 nuclei</dc:title>
  <dc:creator>song</dc:creator>
  <cp:lastModifiedBy>user</cp:lastModifiedBy>
  <cp:revision>239</cp:revision>
  <dcterms:created xsi:type="dcterms:W3CDTF">2006-08-16T00:00:00Z</dcterms:created>
  <dcterms:modified xsi:type="dcterms:W3CDTF">2021-10-02T02:12:54Z</dcterms:modified>
</cp:coreProperties>
</file>